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12192000"/>
  <p:embeddedFontLst>
    <p:embeddedFont>
      <p:font typeface="MiSans" panose="020B0604020202020204" charset="-122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7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7212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6-d2r90vhe3tpg8rchuqgg.png"/>
          <p:cNvPicPr>
            <a:picLocks noChangeAspect="1"/>
          </p:cNvPicPr>
          <p:nvPr/>
        </p:nvPicPr>
        <p:blipFill>
          <a:blip r:embed="rId3"/>
          <a:srcRect l="10" r="10"/>
          <a:stretch/>
        </p:blipFill>
        <p:spPr>
          <a:xfrm>
            <a:off x="0" y="0"/>
            <a:ext cx="12213590" cy="68605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605" y="1517015"/>
            <a:ext cx="11389995" cy="21158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1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AI-Powered Presentation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865505" y="37693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2"/>
          <p:cNvSpPr/>
          <p:nvPr/>
        </p:nvSpPr>
        <p:spPr>
          <a:xfrm>
            <a:off x="865505" y="37693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45515" y="3824605"/>
            <a:ext cx="1918970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583305" y="37693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3583305" y="37693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663315" y="3824605"/>
            <a:ext cx="19189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Auto-Generated Charts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635" y="2037715"/>
            <a:ext cx="12191365" cy="1376045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635" y="2037715"/>
            <a:ext cx="12191365" cy="13760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553210" y="1925320"/>
            <a:ext cx="4359910" cy="4023360"/>
          </a:xfrm>
          <a:prstGeom prst="roundRect">
            <a:avLst>
              <a:gd name="adj" fmla="val 3066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553210" y="1925320"/>
            <a:ext cx="4359910" cy="40233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768475" y="3101340"/>
            <a:ext cx="3893185" cy="0"/>
          </a:xfrm>
          <a:prstGeom prst="line">
            <a:avLst/>
          </a:prstGeom>
          <a:noFill/>
          <a:ln w="19050">
            <a:solidFill>
              <a:srgbClr val="015FA3"/>
            </a:solidFill>
            <a:prstDash val="solid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6374130" y="1925320"/>
            <a:ext cx="4359910" cy="4023360"/>
          </a:xfrm>
          <a:prstGeom prst="roundRect">
            <a:avLst>
              <a:gd name="adj" fmla="val 3066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374130" y="1925320"/>
            <a:ext cx="4359910" cy="40233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589395" y="3101340"/>
            <a:ext cx="3893185" cy="0"/>
          </a:xfrm>
          <a:prstGeom prst="line">
            <a:avLst/>
          </a:prstGeom>
          <a:noFill/>
          <a:ln w="19050">
            <a:solidFill>
              <a:srgbClr val="015FA3"/>
            </a:solidFill>
            <a:prstDash val="solid"/>
            <a:headEnd type="none"/>
            <a:tailEnd type="none"/>
          </a:ln>
        </p:spPr>
      </p:sp>
      <p:sp>
        <p:nvSpPr>
          <p:cNvPr id="11" name="Text 9"/>
          <p:cNvSpPr/>
          <p:nvPr/>
        </p:nvSpPr>
        <p:spPr>
          <a:xfrm>
            <a:off x="1787525" y="2379345"/>
            <a:ext cx="389191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Visualization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768475" y="3155315"/>
            <a:ext cx="3893185" cy="17065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ingest raw data and produce professional charts with titles and legends, ensuring that complex information is presented clearly and visually appealing.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608445" y="2379345"/>
            <a:ext cx="389191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Brand Consistency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589395" y="3155315"/>
            <a:ext cx="3893185" cy="1365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ensures that generated visuals match brand guidelines, maintaining consistency and professionalism without manual formatting labor.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1207452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Icon &amp; Image Match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0" y="1253490"/>
            <a:ext cx="12192000" cy="1746885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0" y="1253490"/>
            <a:ext cx="12192000" cy="1746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5" name="Image 0" descr="https://kimi-img.moonshot.cn/pub/slides/slides_tmpl/image/25-09-02-14:36:46-d2r90vhe3tpg8rchuqh0.png"/>
          <p:cNvPicPr>
            <a:picLocks noChangeAspect="1"/>
          </p:cNvPicPr>
          <p:nvPr/>
        </p:nvPicPr>
        <p:blipFill>
          <a:blip r:embed="rId3"/>
          <a:srcRect l="43" r="43"/>
          <a:stretch/>
        </p:blipFill>
        <p:spPr>
          <a:xfrm>
            <a:off x="8406130" y="1111885"/>
            <a:ext cx="3684905" cy="515429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61695" y="1430020"/>
            <a:ext cx="66560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Contextual Visuals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61695" y="1777365"/>
            <a:ext cx="7458710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recommends icons and images that align with slide text, ensuring consistent style and emotional tone. This enhances audience engagement and understanding.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61695" y="3171190"/>
            <a:ext cx="674624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Effortless Selection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61695" y="3514725"/>
            <a:ext cx="7458710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Tools like Canva AI and PowerPoint Designer suggest visuals that match the content, saving time and ensuring that the presentation looks polished.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861695" y="4805680"/>
            <a:ext cx="674624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Professional Design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61695" y="5149215"/>
            <a:ext cx="7458710" cy="906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elevate the professionalism of presentations by providing high-quality visuals that are contextually relevant and visually appealing.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Script &amp; Polish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7-d2r90vpe3tpg8rchuqi0.jpg"/>
          <p:cNvPicPr>
            <a:picLocks noChangeAspect="1"/>
          </p:cNvPicPr>
          <p:nvPr/>
        </p:nvPicPr>
        <p:blipFill>
          <a:blip r:embed="rId3"/>
          <a:srcRect r="9714" b="38168"/>
          <a:stretch/>
        </p:blipFill>
        <p:spPr>
          <a:xfrm>
            <a:off x="5429250" y="1174750"/>
            <a:ext cx="6765290" cy="2349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5800" y="33210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Talking Points Creator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5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 flipV="1">
            <a:off x="-12700" y="1188720"/>
            <a:ext cx="12204700" cy="2362835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59000">
                <a:srgbClr val="2F82F3"/>
              </a:gs>
              <a:gs pos="100000">
                <a:srgbClr val="1552E8">
                  <a:alpha val="15000"/>
                </a:srgbClr>
              </a:gs>
            </a:gsLst>
            <a:lin ang="18900000" scaled="1"/>
          </a:gradFill>
          <a:ln/>
        </p:spPr>
      </p:sp>
      <p:sp>
        <p:nvSpPr>
          <p:cNvPr id="7" name="Text 4"/>
          <p:cNvSpPr/>
          <p:nvPr/>
        </p:nvSpPr>
        <p:spPr>
          <a:xfrm>
            <a:off x="-12700" y="1188720"/>
            <a:ext cx="12204700" cy="23628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72160" y="1636395"/>
            <a:ext cx="3249253" cy="4178935"/>
          </a:xfrm>
          <a:prstGeom prst="round2DiagRect">
            <a:avLst>
              <a:gd name="adj1" fmla="val 7758"/>
              <a:gd name="adj2" fmla="val 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72160" y="1636395"/>
            <a:ext cx="3249253" cy="41789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1" descr="https://kimi-img.moonshot.cn/pub/slides/slides_tmpl/image/25-09-02-14:36:45-d2r90v9e3tpg8rchuqe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8015" y="3916680"/>
            <a:ext cx="3600000" cy="283845"/>
          </a:xfrm>
          <a:prstGeom prst="rect">
            <a:avLst/>
          </a:prstGeom>
        </p:spPr>
      </p:pic>
      <p:pic>
        <p:nvPicPr>
          <p:cNvPr id="11" name="Image 2" descr="https://kimi-img.moonshot.cn/pub/slides/slides_tmpl/image/25-09-02-14:36:45-d2r90v9e3tpg8rchuqe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2320" y="3916680"/>
            <a:ext cx="3600000" cy="28384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09462" y="1937385"/>
            <a:ext cx="2844654" cy="6455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Concise Speaker Notes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1009462" y="2700655"/>
            <a:ext cx="2766041" cy="28917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drafts concise talking points for each slide, ensuring that presenters have clear and engaging content to deliver. This saves time and maintains clarity.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4239895" y="1532890"/>
            <a:ext cx="652399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Natural Delivery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4231005" y="1976120"/>
            <a:ext cx="7204075" cy="5851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Tools like ChatGPT and Copy.ai generate speaker notes that sound natural and confident, helping presenters deliver their message effectively.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4336415" y="3649345"/>
            <a:ext cx="336169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Audience Interaction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4398010" y="4145915"/>
            <a:ext cx="3267710" cy="136445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suggests audience interaction prompts, such as questions or polls, to keep the audience engaged and maintain their attention throughout the presentation.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8300085" y="3616960"/>
            <a:ext cx="336169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Tailored Tone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8361680" y="4145915"/>
            <a:ext cx="3267710" cy="1091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adjusts the tone of the talking points based on the presentation's purpose, whether it's persuasive, educational, or inspirational.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>
            <a:alpha val="74902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Clarity &amp; Engagement Audit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7361555" y="-635"/>
            <a:ext cx="4815840" cy="685038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7361555" y="-635"/>
            <a:ext cx="4815840" cy="68503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5" name="Image 0" descr="https://kimi-img.moonshot.cn/pub/slides/slides_tmpl/image/25-09-02-14:36:45-d2r90v9e3tpg8rchuqdg.png"/>
          <p:cNvPicPr>
            <a:picLocks noChangeAspect="1"/>
          </p:cNvPicPr>
          <p:nvPr/>
        </p:nvPicPr>
        <p:blipFill>
          <a:blip r:embed="rId3"/>
          <a:srcRect l="23" r="23"/>
          <a:stretch/>
        </p:blipFill>
        <p:spPr>
          <a:xfrm>
            <a:off x="692785" y="1851025"/>
            <a:ext cx="6939915" cy="385572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766050" y="1290955"/>
            <a:ext cx="430911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Polished Content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766050" y="2404745"/>
            <a:ext cx="4013835" cy="30835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like Grammarly and Microsoft Editor proofread text, ensuring clarity and engagement. They flag dense slides and suggest improvements to maintain audience attention.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Practice Lab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6471920"/>
            <a:ext cx="12191365" cy="38608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6471920"/>
            <a:ext cx="12191365" cy="386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Lab One: Research to Outline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1391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1391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151255" y="5075555"/>
            <a:ext cx="3107690" cy="76136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1512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flipH="1">
            <a:off x="1150620" y="4772025"/>
            <a:ext cx="3107690" cy="106489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1506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5808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5808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592955" y="5075555"/>
            <a:ext cx="3107690" cy="76136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5929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 flipH="1">
            <a:off x="4592320" y="4772025"/>
            <a:ext cx="3107690" cy="106489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45923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0225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80225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034655" y="5075555"/>
            <a:ext cx="3107690" cy="76136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80346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flipH="1">
            <a:off x="8034020" y="4772025"/>
            <a:ext cx="3107690" cy="1064895"/>
          </a:xfrm>
          <a:prstGeom prst="rtTriangle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80340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65885" y="180340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Rapid Research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346835" y="2470785"/>
            <a:ext cx="2694940" cy="14934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 AI tools like Perplexity to gather key facts quickly. This accelerates the research phase, providing a solid foundation for slide content.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807585" y="1803400"/>
            <a:ext cx="265557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Auto-Generated Outlines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788535" y="2470785"/>
            <a:ext cx="2694940" cy="14934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Feed gathered data into Tome to auto-generate slide outlines. This ensures a coherent structure and logical flow, saving time and effort.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49285" y="1803400"/>
            <a:ext cx="265557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Efficient Content Creation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30235" y="2470785"/>
            <a:ext cx="2694940" cy="14934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transforms hours of research and structuring into minutes, allowing presenters to focus on storytelling and audience connection.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Lab Two: Visual Sprint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018EF4"/>
              </a:gs>
              <a:gs pos="91000">
                <a:srgbClr val="49B2FE"/>
              </a:gs>
              <a:gs pos="100000">
                <a:srgbClr val="49B2FE"/>
              </a:gs>
            </a:gsLst>
            <a:lin ang="135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487805" y="1603375"/>
            <a:ext cx="8989695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487805" y="1603375"/>
            <a:ext cx="8989695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487805" y="3849370"/>
            <a:ext cx="8989695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487805" y="3849370"/>
            <a:ext cx="8989695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9" name="Image 0" descr="https://kimi-img.moonshot.cn/pub/slides/slides_tmpl/image/25-09-02-14:36:45-d2r90v9e3tpg8rchuqe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1495" y="1984375"/>
            <a:ext cx="7369810" cy="298450"/>
          </a:xfrm>
          <a:prstGeom prst="rect">
            <a:avLst/>
          </a:prstGeom>
        </p:spPr>
      </p:pic>
      <p:pic>
        <p:nvPicPr>
          <p:cNvPr id="10" name="Image 1" descr="https://kimi-img.moonshot.cn/pub/slides/slides_tmpl/image/25-09-02-14:36:45-d2r90v9e3tpg8rchuqe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1495" y="4199255"/>
            <a:ext cx="7369810" cy="29845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737995" y="1732280"/>
            <a:ext cx="779208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to Visuals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1718945" y="2205355"/>
            <a:ext cx="8404225" cy="6338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Upload raw data into Canva AI or PowerPoint Designer to auto-create charts. This ensures rapid visual storytelling without manual formatting.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1737995" y="3978275"/>
            <a:ext cx="779208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Consistent Design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1718945" y="4451350"/>
            <a:ext cx="8404225" cy="6338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recommend matching icons and images, ensuring a consistent and professional design that enhances audience engagement.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800" y="33210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Lab Three: Script Polish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21360000">
            <a:off x="860425" y="1380490"/>
            <a:ext cx="4177665" cy="191706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21360000">
            <a:off x="860425" y="1380490"/>
            <a:ext cx="4177665" cy="1917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58850" y="1407160"/>
            <a:ext cx="4714240" cy="2163445"/>
          </a:xfrm>
          <a:prstGeom prst="roundRect">
            <a:avLst>
              <a:gd name="adj" fmla="val 10334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58850" y="1407160"/>
            <a:ext cx="4714240" cy="216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rot="21360000">
            <a:off x="6443345" y="1380490"/>
            <a:ext cx="4177665" cy="191706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0" name="Text 8"/>
          <p:cNvSpPr/>
          <p:nvPr/>
        </p:nvSpPr>
        <p:spPr>
          <a:xfrm rot="21360000">
            <a:off x="6443345" y="1380490"/>
            <a:ext cx="4177665" cy="1917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541770" y="1407160"/>
            <a:ext cx="4714240" cy="2163445"/>
          </a:xfrm>
          <a:prstGeom prst="roundRect">
            <a:avLst>
              <a:gd name="adj" fmla="val 10334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541770" y="1407160"/>
            <a:ext cx="4714240" cy="216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 rot="21360000">
            <a:off x="860425" y="3900170"/>
            <a:ext cx="4177665" cy="191706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 rot="21360000">
            <a:off x="860425" y="3900170"/>
            <a:ext cx="4177665" cy="1917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958850" y="3926840"/>
            <a:ext cx="4714240" cy="2163445"/>
          </a:xfrm>
          <a:prstGeom prst="roundRect">
            <a:avLst>
              <a:gd name="adj" fmla="val 10334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58850" y="3926840"/>
            <a:ext cx="4714240" cy="216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 rot="21360000">
            <a:off x="6443345" y="3900170"/>
            <a:ext cx="4177665" cy="191706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8" name="Text 16"/>
          <p:cNvSpPr/>
          <p:nvPr/>
        </p:nvSpPr>
        <p:spPr>
          <a:xfrm rot="21360000">
            <a:off x="6443345" y="3900170"/>
            <a:ext cx="4177665" cy="1917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541770" y="3926840"/>
            <a:ext cx="4714240" cy="2163445"/>
          </a:xfrm>
          <a:prstGeom prst="roundRect">
            <a:avLst>
              <a:gd name="adj" fmla="val 10334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6541770" y="3926840"/>
            <a:ext cx="4714240" cy="216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17930" y="1621155"/>
            <a:ext cx="431800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 Simplification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98880" y="2018665"/>
            <a:ext cx="4394200" cy="8187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Run dense text through Grammarly and ChatGPT to simplify language and ensure clarity. This makes the content more accessible to the audience.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17930" y="4140835"/>
            <a:ext cx="431800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Engaging Talking Points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98880" y="4538345"/>
            <a:ext cx="4394200" cy="8187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Generate concise speaker notes and audience interaction questions to keep the presentation engaging and maintain audience attention.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800850" y="1621155"/>
            <a:ext cx="431800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Authentic Delivery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781800" y="2018665"/>
            <a:ext cx="4394200" cy="8187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help refine language while maintaining the presenter's authentic voice, ensuring a natural and confident delivery.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800850" y="4140835"/>
            <a:ext cx="431800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Improvement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781800" y="4538345"/>
            <a:ext cx="4394200" cy="8187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Iterate feedback to continuously improve the presentation, ensuring that each slide is polished and impactful.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Ethics &amp; Recap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5-d2r90v9e3tpg8rchuqd0.png"/>
          <p:cNvPicPr>
            <a:picLocks noChangeAspect="1"/>
          </p:cNvPicPr>
          <p:nvPr/>
        </p:nvPicPr>
        <p:blipFill>
          <a:blip r:embed="rId3"/>
          <a:srcRect l="3322" r="3322"/>
          <a:stretch/>
        </p:blipFill>
        <p:spPr>
          <a:xfrm>
            <a:off x="0" y="0"/>
            <a:ext cx="12208510" cy="68821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flipH="1">
            <a:off x="1504315" y="2314575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 flipH="1">
            <a:off x="1504315" y="2936240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 flipH="1">
            <a:off x="1504315" y="3557905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 flipH="1">
            <a:off x="1504315" y="4179570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 flipH="1">
            <a:off x="1504315" y="4801235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 flipH="1">
            <a:off x="1504315" y="5422900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Text 6"/>
          <p:cNvSpPr/>
          <p:nvPr/>
        </p:nvSpPr>
        <p:spPr>
          <a:xfrm>
            <a:off x="838200" y="1301750"/>
            <a:ext cx="462915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06095" y="2257425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572895" y="2312670"/>
            <a:ext cx="976820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&amp; the Presenter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06095" y="2879090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572895" y="2934335"/>
            <a:ext cx="985710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Research &amp; Outline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06095" y="3500755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572895" y="3556000"/>
            <a:ext cx="976820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Visual &amp; Data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06095" y="4122420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572895" y="4177665"/>
            <a:ext cx="985710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Script &amp; Polish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06095" y="4744085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572895" y="4799330"/>
            <a:ext cx="976820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Practice Lab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06095" y="5365750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572895" y="5427345"/>
            <a:ext cx="985710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Ethics &amp; Recap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When NOT to Deploy AI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5400000">
            <a:off x="815975" y="2433955"/>
            <a:ext cx="3455035" cy="2957195"/>
          </a:xfrm>
          <a:custGeom>
            <a:avLst/>
            <a:gdLst/>
            <a:ahLst/>
            <a:cxnLst/>
            <a:rect l="l" t="t" r="r" b="b"/>
            <a:pathLst>
              <a:path w="3455035" h="2957195">
                <a:moveTo>
                  <a:pt x="1914525" y="0"/>
                </a:moveTo>
                <a:lnTo>
                  <a:pt x="2684780" y="0"/>
                </a:lnTo>
                <a:lnTo>
                  <a:pt x="3455035" y="1478598"/>
                </a:lnTo>
                <a:lnTo>
                  <a:pt x="2684780" y="2957195"/>
                </a:lnTo>
                <a:lnTo>
                  <a:pt x="0" y="2957195"/>
                </a:lnTo>
                <a:lnTo>
                  <a:pt x="0" y="0"/>
                </a:lnTo>
                <a:lnTo>
                  <a:pt x="1914525" y="0"/>
                </a:lnTo>
                <a:close/>
              </a:path>
            </a:pathLst>
          </a:cu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 rot="5400000">
            <a:off x="815975" y="2433955"/>
            <a:ext cx="3455035" cy="29571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31240" y="1775460"/>
            <a:ext cx="3023870" cy="762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31240" y="1775460"/>
            <a:ext cx="3023870" cy="76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017395" y="5783580"/>
            <a:ext cx="1052195" cy="121920"/>
          </a:xfrm>
          <a:prstGeom prst="ellipse">
            <a:avLst/>
          </a:prstGeom>
          <a:solidFill>
            <a:srgbClr val="49B2FE">
              <a:alpha val="65098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2017395" y="5783580"/>
            <a:ext cx="1052195" cy="121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 rot="5400000">
            <a:off x="4349115" y="2037715"/>
            <a:ext cx="3455035" cy="2957195"/>
          </a:xfrm>
          <a:custGeom>
            <a:avLst/>
            <a:gdLst/>
            <a:ahLst/>
            <a:cxnLst/>
            <a:rect l="l" t="t" r="r" b="b"/>
            <a:pathLst>
              <a:path w="3455035" h="2957195">
                <a:moveTo>
                  <a:pt x="1914525" y="0"/>
                </a:moveTo>
                <a:lnTo>
                  <a:pt x="2684780" y="0"/>
                </a:lnTo>
                <a:lnTo>
                  <a:pt x="3455035" y="1478598"/>
                </a:lnTo>
                <a:lnTo>
                  <a:pt x="2684780" y="2957195"/>
                </a:lnTo>
                <a:lnTo>
                  <a:pt x="0" y="2957195"/>
                </a:lnTo>
                <a:lnTo>
                  <a:pt x="0" y="0"/>
                </a:lnTo>
                <a:lnTo>
                  <a:pt x="1914525" y="0"/>
                </a:lnTo>
                <a:close/>
              </a:path>
            </a:pathLst>
          </a:cu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 rot="5400000">
            <a:off x="4349115" y="2037715"/>
            <a:ext cx="3455035" cy="29571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564380" y="1379220"/>
            <a:ext cx="3023870" cy="762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564380" y="1379220"/>
            <a:ext cx="3023870" cy="76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550535" y="5387340"/>
            <a:ext cx="1052195" cy="121920"/>
          </a:xfrm>
          <a:prstGeom prst="ellipse">
            <a:avLst/>
          </a:prstGeom>
          <a:solidFill>
            <a:srgbClr val="49B2FE">
              <a:alpha val="65098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5550535" y="5387340"/>
            <a:ext cx="1052195" cy="121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 rot="5400000">
            <a:off x="7882255" y="2433955"/>
            <a:ext cx="3455035" cy="2957195"/>
          </a:xfrm>
          <a:custGeom>
            <a:avLst/>
            <a:gdLst/>
            <a:ahLst/>
            <a:cxnLst/>
            <a:rect l="l" t="t" r="r" b="b"/>
            <a:pathLst>
              <a:path w="3455035" h="2957195">
                <a:moveTo>
                  <a:pt x="1914525" y="0"/>
                </a:moveTo>
                <a:lnTo>
                  <a:pt x="2684780" y="0"/>
                </a:lnTo>
                <a:lnTo>
                  <a:pt x="3455035" y="1478598"/>
                </a:lnTo>
                <a:lnTo>
                  <a:pt x="2684780" y="2957195"/>
                </a:lnTo>
                <a:lnTo>
                  <a:pt x="0" y="2957195"/>
                </a:lnTo>
                <a:lnTo>
                  <a:pt x="0" y="0"/>
                </a:lnTo>
                <a:lnTo>
                  <a:pt x="1914525" y="0"/>
                </a:lnTo>
                <a:close/>
              </a:path>
            </a:pathLst>
          </a:cu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8" name="Text 16"/>
          <p:cNvSpPr/>
          <p:nvPr/>
        </p:nvSpPr>
        <p:spPr>
          <a:xfrm rot="5400000">
            <a:off x="7882255" y="2433955"/>
            <a:ext cx="3455035" cy="29571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097520" y="1775460"/>
            <a:ext cx="3023870" cy="762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8097520" y="1775460"/>
            <a:ext cx="3023870" cy="76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9083675" y="5783580"/>
            <a:ext cx="1052195" cy="121920"/>
          </a:xfrm>
          <a:prstGeom prst="ellipse">
            <a:avLst/>
          </a:prstGeom>
          <a:solidFill>
            <a:srgbClr val="49B2FE">
              <a:alpha val="65098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9083675" y="5783580"/>
            <a:ext cx="1052195" cy="121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64920" y="1833880"/>
            <a:ext cx="255651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Sensitive Data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36015" y="2593340"/>
            <a:ext cx="2814320" cy="13291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Avoid using AI for sensitive or confidential data to ensure accuracy and maintain trust with the audience.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798060" y="1437640"/>
            <a:ext cx="255651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Ethical Storytelling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669155" y="2197100"/>
            <a:ext cx="2814320" cy="1600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should not replace ethical storytelling decisions or cultural nuances. Human oversight is essential for accuracy and empathy.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331200" y="1833880"/>
            <a:ext cx="255651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 Stories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02295" y="2593340"/>
            <a:ext cx="2814320" cy="13291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Authentic personal stories and connections should remain human-driven to maintain credibility and audience engagement.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Takeaways &amp; Next Steps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8682355" y="-13970"/>
            <a:ext cx="3520440" cy="687197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8682355" y="-13970"/>
            <a:ext cx="3520440" cy="68719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808355" y="1833880"/>
            <a:ext cx="9264015" cy="17678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808355" y="1833880"/>
            <a:ext cx="9264015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46480" y="2054860"/>
            <a:ext cx="1325880" cy="13258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46480" y="205486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08355" y="4079240"/>
            <a:ext cx="9264015" cy="17678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808355" y="4079240"/>
            <a:ext cx="9264015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46480" y="4300220"/>
            <a:ext cx="1325880" cy="13258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1046480" y="430022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23010" y="231711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630805" y="2112010"/>
            <a:ext cx="677926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Strengths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630805" y="2463800"/>
            <a:ext cx="6779260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excels at research, outlining, visual creation, and proofreading, freeing presenters to focus on storytelling and audience connection.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23010" y="456247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2630805" y="4357370"/>
            <a:ext cx="677926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Improvement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630805" y="4709160"/>
            <a:ext cx="6779260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Apply AI tools to upcoming presentations and iterate based on feedback for continuous improvement and enhanced engagement.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270000"/>
            <a:ext cx="12198985" cy="2520315"/>
          </a:xfrm>
          <a:prstGeom prst="rect">
            <a:avLst/>
          </a:prstGeom>
          <a:solidFill>
            <a:srgbClr val="49B2FE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1270000"/>
            <a:ext cx="12198985" cy="25203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5-d2r90v9e3tpg8rchuqf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" y="1300480"/>
            <a:ext cx="12185650" cy="24384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Cheat Sheet &amp; Resource Links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7" name="Text 4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14755" y="3924935"/>
            <a:ext cx="981646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Quick Reference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167130" y="4477385"/>
            <a:ext cx="9864090" cy="79236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 the provided cheat sheet and resource links for ongoing deck development and confident delivery in future presentations.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7-d2r90vpe3tpg8rchuqhg.jpg"/>
          <p:cNvPicPr>
            <a:picLocks noChangeAspect="1"/>
          </p:cNvPicPr>
          <p:nvPr/>
        </p:nvPicPr>
        <p:blipFill>
          <a:blip r:embed="rId3"/>
          <a:srcRect l="3239" r="3239"/>
          <a:stretch/>
        </p:blipFill>
        <p:spPr>
          <a:xfrm>
            <a:off x="0" y="0"/>
            <a:ext cx="12192000" cy="68611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233" y="1894840"/>
            <a:ext cx="6761480" cy="1414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8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920433" y="45948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2"/>
          <p:cNvSpPr/>
          <p:nvPr/>
        </p:nvSpPr>
        <p:spPr>
          <a:xfrm>
            <a:off x="920433" y="45948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00443" y="4650105"/>
            <a:ext cx="1918970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638233" y="45948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3638233" y="45948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718243" y="4650105"/>
            <a:ext cx="19189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&amp; the Presenter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21000000">
            <a:off x="1001395" y="1683385"/>
            <a:ext cx="2458085" cy="3895725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 rot="21000000">
            <a:off x="1001395" y="1683385"/>
            <a:ext cx="2458085" cy="38957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5-d2r90v9e3tpg8rchuqg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790" y="1884045"/>
            <a:ext cx="2682240" cy="39077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Why AI Transforms Deck Building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7" name="Text 4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084955" y="1574800"/>
            <a:ext cx="7435850" cy="176784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084955" y="1574800"/>
            <a:ext cx="7435850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323080" y="1795780"/>
            <a:ext cx="1325880" cy="132588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1" name="Text 8"/>
          <p:cNvSpPr/>
          <p:nvPr/>
        </p:nvSpPr>
        <p:spPr>
          <a:xfrm>
            <a:off x="4323080" y="179578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99610" y="205803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084955" y="3667760"/>
            <a:ext cx="7435850" cy="176784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084955" y="3667760"/>
            <a:ext cx="7435850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323080" y="3888740"/>
            <a:ext cx="1325880" cy="132588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6" name="Text 13"/>
          <p:cNvSpPr/>
          <p:nvPr/>
        </p:nvSpPr>
        <p:spPr>
          <a:xfrm>
            <a:off x="4323080" y="388874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99610" y="415099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381125" y="2271395"/>
            <a:ext cx="2138971" cy="911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Eliminating Research Bottlenecks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381125" y="2927985"/>
            <a:ext cx="2176145" cy="272911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rapidly gathers and summarizes research data, turning raw information into concise, relevant points for slides. This eliminates the need for extensive manual research, saving time and ensuring accuracy.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907405" y="1724660"/>
            <a:ext cx="542353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Effortless Outline Creation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907405" y="2076450"/>
            <a:ext cx="5423535" cy="1091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converts scattered ideas into logical slide sequences with section headers and sub-points. Presenters can start with a coherent story arc instead of facing blank-page paralysis, streamlining the planning process.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5907405" y="3817620"/>
            <a:ext cx="542353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Enhanced Design and Clarity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5907405" y="4169410"/>
            <a:ext cx="5423535" cy="1091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generate professional visuals, charts, and layouts in seconds, ensuring consistency and clarity. Presenters can focus on content rather than design, resulting in more engaging and polished decks.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Tasks AI Handles Best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635" y="5362575"/>
            <a:ext cx="12191365" cy="1495425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635" y="5362575"/>
            <a:ext cx="12191365" cy="14954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813425" y="2110740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gradFill flip="none" rotWithShape="1">
            <a:gsLst>
              <a:gs pos="0">
                <a:srgbClr val="BCD0F7">
                  <a:alpha val="0"/>
                </a:srgbClr>
              </a:gs>
              <a:gs pos="20000">
                <a:srgbClr val="BCD0F7">
                  <a:alpha val="0"/>
                </a:srgbClr>
              </a:gs>
              <a:gs pos="100000">
                <a:srgbClr val="BCD0F7">
                  <a:alpha val="40000"/>
                </a:srgbClr>
              </a:gs>
            </a:gsLst>
            <a:lin ang="108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5813425" y="2110740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921375" y="2241550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solidFill>
            <a:srgbClr val="FFFFFF"/>
          </a:solidFill>
          <a:ln w="28575">
            <a:gradFill flip="none" rotWithShape="1">
              <a:gsLst>
                <a:gs pos="0">
                  <a:srgbClr val="BCD0F7">
                    <a:alpha val="0"/>
                  </a:srgbClr>
                </a:gs>
                <a:gs pos="30000">
                  <a:srgbClr val="BCD0F7">
                    <a:alpha val="0"/>
                  </a:srgbClr>
                </a:gs>
                <a:gs pos="100000">
                  <a:srgbClr val="91B1F1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921375" y="2241550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915670" y="1682115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gradFill flip="none" rotWithShape="1">
            <a:gsLst>
              <a:gs pos="0">
                <a:srgbClr val="92D1FE">
                  <a:alpha val="0"/>
                </a:srgbClr>
              </a:gs>
              <a:gs pos="20000">
                <a:srgbClr val="92D1FE">
                  <a:alpha val="0"/>
                </a:srgbClr>
              </a:gs>
              <a:gs pos="100000">
                <a:srgbClr val="92D1FE">
                  <a:alpha val="40000"/>
                </a:srgbClr>
              </a:gs>
            </a:gsLst>
            <a:lin ang="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915670" y="1682115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19785" y="1556385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solidFill>
            <a:srgbClr val="FFFFFF"/>
          </a:solidFill>
          <a:ln w="19050">
            <a:gradFill flip="none" rotWithShape="1">
              <a:gsLst>
                <a:gs pos="0">
                  <a:srgbClr val="92D1FE">
                    <a:alpha val="0"/>
                  </a:srgbClr>
                </a:gs>
                <a:gs pos="30000">
                  <a:srgbClr val="92D1FE">
                    <a:alpha val="0"/>
                  </a:srgbClr>
                </a:gs>
                <a:gs pos="100000">
                  <a:srgbClr val="49B2FE"/>
                </a:gs>
              </a:gsLst>
              <a:lin ang="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19785" y="1556385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199255" y="1338990"/>
            <a:ext cx="1457325" cy="504006"/>
          </a:xfrm>
          <a:prstGeom prst="parallelogram">
            <a:avLst>
              <a:gd name="adj" fmla="val 20892"/>
            </a:avLst>
          </a:prstGeom>
          <a:solidFill>
            <a:srgbClr val="49B2FE"/>
          </a:solidFill>
          <a:ln/>
        </p:spPr>
      </p:sp>
      <p:sp>
        <p:nvSpPr>
          <p:cNvPr id="14" name="Text 12"/>
          <p:cNvSpPr/>
          <p:nvPr/>
        </p:nvSpPr>
        <p:spPr>
          <a:xfrm>
            <a:off x="4199255" y="1338990"/>
            <a:ext cx="1457325" cy="5040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9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54760" y="2092325"/>
            <a:ext cx="3806190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 Summarization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27405" y="2514600"/>
            <a:ext cx="4232910" cy="1332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excels at extracting key statistics, quotes, and talking points from articles and reports, providing a curated fact bank for slides without manual reading marathons.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71285" y="4613685"/>
            <a:ext cx="1457325" cy="504006"/>
          </a:xfrm>
          <a:prstGeom prst="parallelogram">
            <a:avLst>
              <a:gd name="adj" fmla="val 20892"/>
            </a:avLst>
          </a:prstGeom>
          <a:solidFill>
            <a:srgbClr val="2A76EA"/>
          </a:solidFill>
          <a:ln/>
        </p:spPr>
      </p:sp>
      <p:sp>
        <p:nvSpPr>
          <p:cNvPr id="18" name="Text 16"/>
          <p:cNvSpPr/>
          <p:nvPr/>
        </p:nvSpPr>
        <p:spPr>
          <a:xfrm>
            <a:off x="6471285" y="4613685"/>
            <a:ext cx="1457325" cy="5040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9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994525" y="2595245"/>
            <a:ext cx="3806825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Design and Layout Suggestions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995160" y="3017520"/>
            <a:ext cx="4233600" cy="142934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recommend slide layouts, icons, and images that match the content, ensuring a cohesive and professional design. This reduces the time spent on manual formatting and enhances visual appeal.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Research &amp; Outline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800" y="33210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Rapid Topic Research Engine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26954" y="1479550"/>
            <a:ext cx="2778473" cy="444373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226954" y="1479550"/>
            <a:ext cx="2778473" cy="4443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71780" y="1479550"/>
            <a:ext cx="2778473" cy="444373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271780" y="1479550"/>
            <a:ext cx="2778473" cy="4443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55724" y="1407795"/>
            <a:ext cx="2778473" cy="444373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6155724" y="1407795"/>
            <a:ext cx="2778473" cy="4443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9137302" y="1479550"/>
            <a:ext cx="2778473" cy="444373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>
            <a:gradFill flip="none" rotWithShape="1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137302" y="1479550"/>
            <a:ext cx="2778473" cy="4443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20245" y="1551305"/>
            <a:ext cx="2280189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Instant Data Extraction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09214" y="2207895"/>
            <a:ext cx="2501573" cy="22869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scans multiple sources to extract key statistics and quotes, condensing information into digestible points. This accelerates the research phase, allowing presenters to gather data quickly.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475419" y="1551305"/>
            <a:ext cx="2280189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Curated Fact Banks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364388" y="2207895"/>
            <a:ext cx="2501573" cy="22869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Tools like ChatGPT and Perplexity turn raw topics into curated fact banks, providing a solid foundation for slide content. Presenters can focus on integrating these facts into their narrative.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404189" y="1479550"/>
            <a:ext cx="2280189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Time-Efficient Research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293159" y="2136140"/>
            <a:ext cx="2501573" cy="20010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eliminates the need for extensive manual research, saving hours and ensuring that the gathered information is accurate and relevant for the presentation.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385767" y="1551305"/>
            <a:ext cx="2280189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Enhanced Accuracy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274736" y="2207895"/>
            <a:ext cx="2501573" cy="171529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ensure that the extracted data is accurate, reducing the risk of errors and providing a reliable base for the presentation content.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185025" y="3175"/>
            <a:ext cx="5147310" cy="6854825"/>
          </a:xfrm>
          <a:custGeom>
            <a:avLst/>
            <a:gdLst/>
            <a:ahLst/>
            <a:cxnLst/>
            <a:rect l="l" t="t" r="r" b="b"/>
            <a:pathLst>
              <a:path w="5147310" h="6854825">
                <a:moveTo>
                  <a:pt x="5147310" y="0"/>
                </a:moveTo>
                <a:lnTo>
                  <a:pt x="5147310" y="6854825"/>
                </a:lnTo>
                <a:lnTo>
                  <a:pt x="1278757" y="6854825"/>
                </a:lnTo>
                <a:cubicBezTo>
                  <a:pt x="527480" y="6135068"/>
                  <a:pt x="-11491" y="4621929"/>
                  <a:pt x="0" y="3557527"/>
                </a:cubicBezTo>
                <a:lnTo>
                  <a:pt x="0" y="3499134"/>
                </a:lnTo>
                <a:lnTo>
                  <a:pt x="1094" y="3441376"/>
                </a:lnTo>
                <a:lnTo>
                  <a:pt x="547" y="3370924"/>
                </a:lnTo>
                <a:cubicBezTo>
                  <a:pt x="-33378" y="2050100"/>
                  <a:pt x="651690" y="660729"/>
                  <a:pt x="1303380" y="0"/>
                </a:cubicBezTo>
                <a:lnTo>
                  <a:pt x="5147310" y="0"/>
                </a:lnTo>
                <a:close/>
              </a:path>
            </a:pathLst>
          </a:custGeom>
          <a:gradFill flip="none" rotWithShape="1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7185025" y="3175"/>
            <a:ext cx="5147310" cy="685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5-d2r90v9e3tpg8rchuqf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7770" y="0"/>
            <a:ext cx="512191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Instant Slide Blueprint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731000" y="5648960"/>
            <a:ext cx="240030" cy="325755"/>
          </a:xfrm>
          <a:prstGeom prst="rect">
            <a:avLst/>
          </a:prstGeom>
          <a:solidFill>
            <a:srgbClr val="1552E8"/>
          </a:solidFill>
          <a:ln/>
        </p:spPr>
      </p:sp>
      <p:sp>
        <p:nvSpPr>
          <p:cNvPr id="7" name="Text 4"/>
          <p:cNvSpPr/>
          <p:nvPr/>
        </p:nvSpPr>
        <p:spPr>
          <a:xfrm>
            <a:off x="6731000" y="5648960"/>
            <a:ext cx="240030" cy="325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971030" y="5648960"/>
            <a:ext cx="228600" cy="325755"/>
          </a:xfrm>
          <a:prstGeom prst="rect">
            <a:avLst/>
          </a:prstGeom>
          <a:solidFill>
            <a:srgbClr val="49B2FE"/>
          </a:solidFill>
          <a:ln/>
        </p:spPr>
      </p:sp>
      <p:sp>
        <p:nvSpPr>
          <p:cNvPr id="9" name="Text 6"/>
          <p:cNvSpPr/>
          <p:nvPr/>
        </p:nvSpPr>
        <p:spPr>
          <a:xfrm>
            <a:off x="6971030" y="5648960"/>
            <a:ext cx="228600" cy="325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45210" y="2395855"/>
            <a:ext cx="580644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Coherent Story Arc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52500" y="3185795"/>
            <a:ext cx="5778500" cy="15847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like Beautiful.ai and Tome auto-generate slide outlines with logical flow and section headers, providing a coherent story arc that guides presenters through their content.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/>
          <p:cNvPicPr>
            <a:picLocks noChangeAspect="1"/>
          </p:cNvPicPr>
          <p:nvPr/>
        </p:nvPicPr>
        <p:blipFill>
          <a:blip r:embed="rId3"/>
          <a:srcRect l="3583" r="3583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Visual &amp; Data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552E8"/>
      </a:accent1>
      <a:accent2>
        <a:srgbClr val="49B2FE"/>
      </a:accent2>
      <a:accent3>
        <a:srgbClr val="95D7F9"/>
      </a:accent3>
      <a:accent4>
        <a:srgbClr val="91B1F1"/>
      </a:accent4>
      <a:accent5>
        <a:srgbClr val="4882F4"/>
      </a:accent5>
      <a:accent6>
        <a:srgbClr val="DBD8F5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1077</Words>
  <Application>Microsoft Office PowerPoint</Application>
  <PresentationFormat>Widescreen</PresentationFormat>
  <Paragraphs>144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MiSans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AI-Powered Presentation</dc:title>
  <dc:subject>AI-Powered Presentation</dc:subject>
  <dc:creator>Kimi</dc:creator>
  <cp:lastModifiedBy>Sean</cp:lastModifiedBy>
  <cp:revision>2</cp:revision>
  <dcterms:created xsi:type="dcterms:W3CDTF">2025-12-03T23:49:39Z</dcterms:created>
  <dcterms:modified xsi:type="dcterms:W3CDTF">2025-12-04T00:09:56Z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{"Label":"AI-Powered Presentation","ContentProducer":"001191110108MACG2KBH8F10000","ProduceID":"d4ocob5kfv3ip6vlfjvg","ReservedCode1":"","ContentPropagator":"001191110108MACG2KBH8F20000","PropagateID":"d4ocob5kfv3ip6vlfjvg","ReservedCode2":""}</vt:lpwstr>
  </property>
</Properties>
</file>